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3" r:id="rId3"/>
    <p:sldId id="259" r:id="rId4"/>
    <p:sldId id="258" r:id="rId5"/>
    <p:sldId id="260" r:id="rId6"/>
    <p:sldId id="257" r:id="rId7"/>
    <p:sldId id="261" r:id="rId8"/>
    <p:sldId id="262" r:id="rId9"/>
    <p:sldId id="266" r:id="rId10"/>
    <p:sldId id="264" r:id="rId11"/>
    <p:sldId id="265"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728"/>
  </p:normalViewPr>
  <p:slideViewPr>
    <p:cSldViewPr snapToGrid="0" snapToObjects="1">
      <p:cViewPr varScale="1">
        <p:scale>
          <a:sx n="90" d="100"/>
          <a:sy n="90" d="100"/>
        </p:scale>
        <p:origin x="232" y="6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5/7/22</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5/7/22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5/7/22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5/7/22</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5/7/22</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kaggle.com/datasets/arashnic/book-recommendation-dataset" TargetMode="Externa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65513E21-21B0-48DB-8CF1-35E43B33A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Books stacked on a table">
            <a:extLst>
              <a:ext uri="{FF2B5EF4-FFF2-40B4-BE49-F238E27FC236}">
                <a16:creationId xmlns:a16="http://schemas.microsoft.com/office/drawing/2014/main" id="{1712C760-7526-3A6D-2F80-E5DC9BABC4B3}"/>
              </a:ext>
            </a:extLst>
          </p:cNvPr>
          <p:cNvPicPr>
            <a:picLocks noChangeAspect="1"/>
          </p:cNvPicPr>
          <p:nvPr/>
        </p:nvPicPr>
        <p:blipFill rotWithShape="1">
          <a:blip r:embed="rId2">
            <a:alphaModFix amt="50000"/>
          </a:blip>
          <a:srcRect t="15728" r="-1" b="-1"/>
          <a:stretch/>
        </p:blipFill>
        <p:spPr>
          <a:xfrm>
            <a:off x="20" y="10"/>
            <a:ext cx="12191675" cy="6857990"/>
          </a:xfrm>
          <a:prstGeom prst="rect">
            <a:avLst/>
          </a:prstGeom>
        </p:spPr>
      </p:pic>
      <p:sp>
        <p:nvSpPr>
          <p:cNvPr id="2" name="Title 1">
            <a:extLst>
              <a:ext uri="{FF2B5EF4-FFF2-40B4-BE49-F238E27FC236}">
                <a16:creationId xmlns:a16="http://schemas.microsoft.com/office/drawing/2014/main" id="{4479FDFB-3EAE-DB37-6D70-287685C1175C}"/>
              </a:ext>
            </a:extLst>
          </p:cNvPr>
          <p:cNvSpPr>
            <a:spLocks noGrp="1"/>
          </p:cNvSpPr>
          <p:nvPr>
            <p:ph type="ctrTitle"/>
          </p:nvPr>
        </p:nvSpPr>
        <p:spPr>
          <a:xfrm>
            <a:off x="4976636" y="992221"/>
            <a:ext cx="6247308" cy="4873558"/>
          </a:xfrm>
        </p:spPr>
        <p:txBody>
          <a:bodyPr anchor="ctr">
            <a:normAutofit/>
          </a:bodyPr>
          <a:lstStyle/>
          <a:p>
            <a:r>
              <a:rPr lang="en-US" sz="4800"/>
              <a:t>Book Recommendation System</a:t>
            </a:r>
          </a:p>
        </p:txBody>
      </p:sp>
      <p:sp>
        <p:nvSpPr>
          <p:cNvPr id="3" name="Subtitle 2">
            <a:extLst>
              <a:ext uri="{FF2B5EF4-FFF2-40B4-BE49-F238E27FC236}">
                <a16:creationId xmlns:a16="http://schemas.microsoft.com/office/drawing/2014/main" id="{6784460D-9B8F-D8B2-60DF-16303501B605}"/>
              </a:ext>
            </a:extLst>
          </p:cNvPr>
          <p:cNvSpPr>
            <a:spLocks noGrp="1"/>
          </p:cNvSpPr>
          <p:nvPr>
            <p:ph type="subTitle" idx="1"/>
          </p:nvPr>
        </p:nvSpPr>
        <p:spPr>
          <a:xfrm>
            <a:off x="968056" y="996610"/>
            <a:ext cx="3363901" cy="4864780"/>
          </a:xfrm>
        </p:spPr>
        <p:txBody>
          <a:bodyPr anchor="ctr">
            <a:normAutofit/>
          </a:bodyPr>
          <a:lstStyle/>
          <a:p>
            <a:pPr algn="r"/>
            <a:r>
              <a:rPr lang="en-US" sz="2000"/>
              <a:t>Madhavi Devi Rockandla</a:t>
            </a:r>
          </a:p>
          <a:p>
            <a:pPr algn="r"/>
            <a:endParaRPr lang="en-US" sz="2000"/>
          </a:p>
        </p:txBody>
      </p:sp>
      <p:cxnSp>
        <p:nvCxnSpPr>
          <p:cNvPr id="15" name="Straight Connector 10">
            <a:extLst>
              <a:ext uri="{FF2B5EF4-FFF2-40B4-BE49-F238E27FC236}">
                <a16:creationId xmlns:a16="http://schemas.microsoft.com/office/drawing/2014/main" id="{580B8A35-DEA7-4D43-9DF8-90B4681D0F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25342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37" name="Picture 36">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9" name="Straight Connector 38">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Log-In Page">
            <a:extLst>
              <a:ext uri="{FF2B5EF4-FFF2-40B4-BE49-F238E27FC236}">
                <a16:creationId xmlns:a16="http://schemas.microsoft.com/office/drawing/2014/main" id="{9EAE7548-5D4C-72C0-7905-43798FB5450D}"/>
              </a:ext>
            </a:extLst>
          </p:cNvPr>
          <p:cNvPicPr>
            <a:picLocks noGrp="1" noChangeAspect="1"/>
          </p:cNvPicPr>
          <p:nvPr>
            <p:ph idx="1"/>
          </p:nvPr>
        </p:nvPicPr>
        <p:blipFill rotWithShape="1">
          <a:blip r:embed="rId3"/>
          <a:srcRect t="11065" r="-1" b="-1"/>
          <a:stretch/>
        </p:blipFill>
        <p:spPr>
          <a:xfrm>
            <a:off x="20" y="10"/>
            <a:ext cx="12191675" cy="6857990"/>
          </a:xfrm>
          <a:prstGeom prst="rect">
            <a:avLst/>
          </a:prstGeom>
        </p:spPr>
      </p:pic>
      <p:sp>
        <p:nvSpPr>
          <p:cNvPr id="43" name="Rectangle 42">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B95086-D697-6A97-7EF0-42943988B508}"/>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a:solidFill>
                  <a:srgbClr val="FFFFFE"/>
                </a:solidFill>
              </a:rPr>
              <a:t>Login Page</a:t>
            </a:r>
          </a:p>
        </p:txBody>
      </p:sp>
      <p:cxnSp>
        <p:nvCxnSpPr>
          <p:cNvPr id="45" name="Straight Connector 44">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FBC37D"/>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311560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69" name="Rectangle 56">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0" name="Picture 58">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1" name="Straight Connector 60">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62">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Register Page">
            <a:extLst>
              <a:ext uri="{FF2B5EF4-FFF2-40B4-BE49-F238E27FC236}">
                <a16:creationId xmlns:a16="http://schemas.microsoft.com/office/drawing/2014/main" id="{402A8E89-2048-E9E4-F12B-6019F977867D}"/>
              </a:ext>
            </a:extLst>
          </p:cNvPr>
          <p:cNvPicPr>
            <a:picLocks noGrp="1" noChangeAspect="1"/>
          </p:cNvPicPr>
          <p:nvPr>
            <p:ph idx="1"/>
          </p:nvPr>
        </p:nvPicPr>
        <p:blipFill rotWithShape="1">
          <a:blip r:embed="rId3"/>
          <a:srcRect l="7114" r="-1" b="-1"/>
          <a:stretch/>
        </p:blipFill>
        <p:spPr>
          <a:xfrm>
            <a:off x="20" y="10"/>
            <a:ext cx="12191675" cy="6857990"/>
          </a:xfrm>
          <a:prstGeom prst="rect">
            <a:avLst/>
          </a:prstGeom>
        </p:spPr>
      </p:pic>
      <p:sp>
        <p:nvSpPr>
          <p:cNvPr id="73" name="Rectangle 64">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FFBCDA-7D62-4F29-419B-9DFC5D005055}"/>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a:solidFill>
                  <a:srgbClr val="FFFFFE"/>
                </a:solidFill>
              </a:rPr>
              <a:t>Register Page</a:t>
            </a:r>
          </a:p>
        </p:txBody>
      </p:sp>
      <p:cxnSp>
        <p:nvCxnSpPr>
          <p:cNvPr id="74" name="Straight Connector 66">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7E75DB"/>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108211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2" name="Rectangle 101">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4" name="Picture 103">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06" name="Straight Connector 105">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9" name="Content Placeholder 8" descr="A picture containing text, indoor, screenshot, document&#10;&#10;Description automatically generated">
            <a:extLst>
              <a:ext uri="{FF2B5EF4-FFF2-40B4-BE49-F238E27FC236}">
                <a16:creationId xmlns:a16="http://schemas.microsoft.com/office/drawing/2014/main" id="{ED483469-C3FF-33A0-2065-45D00437322C}"/>
              </a:ext>
            </a:extLst>
          </p:cNvPr>
          <p:cNvPicPr>
            <a:picLocks noGrp="1" noChangeAspect="1"/>
          </p:cNvPicPr>
          <p:nvPr>
            <p:ph idx="1"/>
          </p:nvPr>
        </p:nvPicPr>
        <p:blipFill rotWithShape="1">
          <a:blip r:embed="rId3"/>
          <a:srcRect l="4729" r="9050" b="-1"/>
          <a:stretch/>
        </p:blipFill>
        <p:spPr>
          <a:xfrm>
            <a:off x="20" y="10"/>
            <a:ext cx="12191675" cy="6857990"/>
          </a:xfrm>
          <a:prstGeom prst="rect">
            <a:avLst/>
          </a:prstGeom>
        </p:spPr>
      </p:pic>
      <p:sp>
        <p:nvSpPr>
          <p:cNvPr id="110" name="Rectangle 109">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7CD48A-D3B2-DC34-5485-DF33FA0EB2E1}"/>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a:solidFill>
                  <a:srgbClr val="FFFFFE"/>
                </a:solidFill>
              </a:rPr>
              <a:t>Base Page</a:t>
            </a:r>
          </a:p>
        </p:txBody>
      </p:sp>
      <p:cxnSp>
        <p:nvCxnSpPr>
          <p:cNvPr id="112" name="Straight Connector 111">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7FBBFF"/>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14904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67" name="Rectangle 66">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69" name="Picture 68">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1" name="Straight Connector 70">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stack of books&#10;&#10;Description automatically generated with low confidence">
            <a:extLst>
              <a:ext uri="{FF2B5EF4-FFF2-40B4-BE49-F238E27FC236}">
                <a16:creationId xmlns:a16="http://schemas.microsoft.com/office/drawing/2014/main" id="{DA4641F0-CECD-F5E6-133C-B4A06D68D901}"/>
              </a:ext>
            </a:extLst>
          </p:cNvPr>
          <p:cNvPicPr>
            <a:picLocks noGrp="1" noChangeAspect="1"/>
          </p:cNvPicPr>
          <p:nvPr>
            <p:ph idx="1"/>
          </p:nvPr>
        </p:nvPicPr>
        <p:blipFill rotWithShape="1">
          <a:blip r:embed="rId3"/>
          <a:srcRect l="3"/>
          <a:stretch/>
        </p:blipFill>
        <p:spPr>
          <a:xfrm>
            <a:off x="20" y="10"/>
            <a:ext cx="12191675" cy="6857990"/>
          </a:xfrm>
          <a:prstGeom prst="rect">
            <a:avLst/>
          </a:prstGeom>
        </p:spPr>
      </p:pic>
      <p:sp>
        <p:nvSpPr>
          <p:cNvPr id="75" name="Rectangle 74">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9780A0-C9BD-B910-B483-7B355B6125BF}"/>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a:solidFill>
                  <a:srgbClr val="FFFFFE"/>
                </a:solidFill>
              </a:rPr>
              <a:t>Enter Ratings Page</a:t>
            </a:r>
          </a:p>
        </p:txBody>
      </p:sp>
      <p:cxnSp>
        <p:nvCxnSpPr>
          <p:cNvPr id="77" name="Straight Connector 76">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DB156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997341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4" name="Picture 53">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56" name="Straight Connector 55">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stack of books&#10;&#10;Description automatically generated with low confidence">
            <a:extLst>
              <a:ext uri="{FF2B5EF4-FFF2-40B4-BE49-F238E27FC236}">
                <a16:creationId xmlns:a16="http://schemas.microsoft.com/office/drawing/2014/main" id="{A968A49A-D0DC-5430-DA18-501C2B4568B3}"/>
              </a:ext>
            </a:extLst>
          </p:cNvPr>
          <p:cNvPicPr>
            <a:picLocks noGrp="1" noChangeAspect="1"/>
          </p:cNvPicPr>
          <p:nvPr>
            <p:ph idx="1"/>
          </p:nvPr>
        </p:nvPicPr>
        <p:blipFill rotWithShape="1">
          <a:blip r:embed="rId3"/>
          <a:srcRect r="-1" b="878"/>
          <a:stretch/>
        </p:blipFill>
        <p:spPr>
          <a:xfrm>
            <a:off x="20" y="10"/>
            <a:ext cx="12191675" cy="6857990"/>
          </a:xfrm>
          <a:prstGeom prst="rect">
            <a:avLst/>
          </a:prstGeom>
        </p:spPr>
      </p:pic>
      <p:sp>
        <p:nvSpPr>
          <p:cNvPr id="60" name="Rectangle 59">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04C4A1-F6C2-BA16-E584-4B792D20588B}"/>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sz="3000">
                <a:solidFill>
                  <a:srgbClr val="FFFFFE"/>
                </a:solidFill>
              </a:rPr>
              <a:t>List of Books Based on Ratings</a:t>
            </a:r>
          </a:p>
        </p:txBody>
      </p:sp>
      <p:cxnSp>
        <p:nvCxnSpPr>
          <p:cNvPr id="62" name="Straight Connector 61">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D8135F"/>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25553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picture containing diagram&#10;&#10;Description automatically generated">
            <a:extLst>
              <a:ext uri="{FF2B5EF4-FFF2-40B4-BE49-F238E27FC236}">
                <a16:creationId xmlns:a16="http://schemas.microsoft.com/office/drawing/2014/main" id="{4DF3A442-B797-5585-1AD1-A80ADBAD36A4}"/>
              </a:ext>
            </a:extLst>
          </p:cNvPr>
          <p:cNvPicPr>
            <a:picLocks noGrp="1" noChangeAspect="1"/>
          </p:cNvPicPr>
          <p:nvPr>
            <p:ph idx="1"/>
          </p:nvPr>
        </p:nvPicPr>
        <p:blipFill rotWithShape="1">
          <a:blip r:embed="rId3"/>
          <a:srcRect l="6838" r="274" b="-1"/>
          <a:stretch/>
        </p:blipFill>
        <p:spPr>
          <a:xfrm>
            <a:off x="20" y="10"/>
            <a:ext cx="12191675" cy="6857990"/>
          </a:xfrm>
          <a:prstGeom prst="rect">
            <a:avLst/>
          </a:prstGeom>
        </p:spPr>
      </p:pic>
      <p:sp>
        <p:nvSpPr>
          <p:cNvPr id="18" name="Rectangle 17">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F75489-E3C4-8EB9-AECD-F84D6E189E1F}"/>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sz="3000">
                <a:solidFill>
                  <a:srgbClr val="FFFFFE"/>
                </a:solidFill>
              </a:rPr>
              <a:t>Search Books Based on Books User ID</a:t>
            </a:r>
          </a:p>
        </p:txBody>
      </p:sp>
      <p:cxnSp>
        <p:nvCxnSpPr>
          <p:cNvPr id="20" name="Straight Connector 19">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F7B34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383886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stack of books&#10;&#10;Description automatically generated">
            <a:extLst>
              <a:ext uri="{FF2B5EF4-FFF2-40B4-BE49-F238E27FC236}">
                <a16:creationId xmlns:a16="http://schemas.microsoft.com/office/drawing/2014/main" id="{83686B25-56F3-45B6-7511-88D4D5BCBD39}"/>
              </a:ext>
            </a:extLst>
          </p:cNvPr>
          <p:cNvPicPr>
            <a:picLocks noGrp="1" noChangeAspect="1"/>
          </p:cNvPicPr>
          <p:nvPr>
            <p:ph idx="1"/>
          </p:nvPr>
        </p:nvPicPr>
        <p:blipFill rotWithShape="1">
          <a:blip r:embed="rId3"/>
          <a:srcRect l="447"/>
          <a:stretch/>
        </p:blipFill>
        <p:spPr>
          <a:xfrm>
            <a:off x="20" y="10"/>
            <a:ext cx="12191675" cy="6857990"/>
          </a:xfrm>
          <a:prstGeom prst="rect">
            <a:avLst/>
          </a:prstGeom>
        </p:spPr>
      </p:pic>
      <p:sp>
        <p:nvSpPr>
          <p:cNvPr id="18" name="Rectangle 17">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06A8ED-32B5-78CD-FE94-4076B80382B6}"/>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a:solidFill>
                  <a:srgbClr val="FFFFFE"/>
                </a:solidFill>
              </a:rPr>
              <a:t>About Page</a:t>
            </a:r>
          </a:p>
        </p:txBody>
      </p:sp>
      <p:cxnSp>
        <p:nvCxnSpPr>
          <p:cNvPr id="20" name="Straight Connector 19">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DC573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721026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D43EB067-1739-84D7-AB5E-4CACEAD082B2}"/>
              </a:ext>
            </a:extLst>
          </p:cNvPr>
          <p:cNvSpPr>
            <a:spLocks noGrp="1"/>
          </p:cNvSpPr>
          <p:nvPr>
            <p:ph type="title"/>
          </p:nvPr>
        </p:nvSpPr>
        <p:spPr>
          <a:xfrm>
            <a:off x="1452616" y="962902"/>
            <a:ext cx="4176384" cy="2380828"/>
          </a:xfrm>
        </p:spPr>
        <p:txBody>
          <a:bodyPr vert="horz" lIns="91440" tIns="45720" rIns="91440" bIns="0" rtlCol="0" anchor="b">
            <a:normAutofit/>
          </a:bodyPr>
          <a:lstStyle/>
          <a:p>
            <a:r>
              <a:rPr lang="en-US" sz="4800"/>
              <a:t>Logout Page</a:t>
            </a:r>
          </a:p>
        </p:txBody>
      </p:sp>
      <p:cxnSp>
        <p:nvCxnSpPr>
          <p:cNvPr id="22" name="Straight Connector 21">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picture containing text, water, stationary, ocean&#10;&#10;Description automatically generated">
            <a:extLst>
              <a:ext uri="{FF2B5EF4-FFF2-40B4-BE49-F238E27FC236}">
                <a16:creationId xmlns:a16="http://schemas.microsoft.com/office/drawing/2014/main" id="{3A18BD42-771C-4383-2E70-4984A5E4DADD}"/>
              </a:ext>
            </a:extLst>
          </p:cNvPr>
          <p:cNvPicPr>
            <a:picLocks noGrp="1" noChangeAspect="1"/>
          </p:cNvPicPr>
          <p:nvPr>
            <p:ph idx="1"/>
          </p:nvPr>
        </p:nvPicPr>
        <p:blipFill>
          <a:blip r:embed="rId3"/>
          <a:stretch>
            <a:fillRect/>
          </a:stretch>
        </p:blipFill>
        <p:spPr>
          <a:xfrm>
            <a:off x="4229100" y="1"/>
            <a:ext cx="7962597" cy="6115048"/>
          </a:xfrm>
          <a:prstGeom prst="rect">
            <a:avLst/>
          </a:prstGeom>
        </p:spPr>
      </p:pic>
      <p:pic>
        <p:nvPicPr>
          <p:cNvPr id="24" name="Picture 23">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6" name="Straight Connector 25">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58727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2" name="Rectangle 9">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3" name="Picture 11">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4" name="Straight Connector 13">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15">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picture containing text&#10;&#10;Description automatically generated">
            <a:extLst>
              <a:ext uri="{FF2B5EF4-FFF2-40B4-BE49-F238E27FC236}">
                <a16:creationId xmlns:a16="http://schemas.microsoft.com/office/drawing/2014/main" id="{8C9BF7FA-912D-91E5-581A-790EF0CFADB4}"/>
              </a:ext>
            </a:extLst>
          </p:cNvPr>
          <p:cNvPicPr>
            <a:picLocks noGrp="1" noChangeAspect="1"/>
          </p:cNvPicPr>
          <p:nvPr>
            <p:ph idx="1"/>
          </p:nvPr>
        </p:nvPicPr>
        <p:blipFill rotWithShape="1">
          <a:blip r:embed="rId3"/>
          <a:srcRect t="6152" r="-1" b="3845"/>
          <a:stretch/>
        </p:blipFill>
        <p:spPr>
          <a:xfrm>
            <a:off x="20" y="10"/>
            <a:ext cx="12191675" cy="6857990"/>
          </a:xfrm>
          <a:prstGeom prst="rect">
            <a:avLst/>
          </a:prstGeom>
        </p:spPr>
      </p:pic>
      <p:sp>
        <p:nvSpPr>
          <p:cNvPr id="26" name="Rectangle 17">
            <a:extLst>
              <a:ext uri="{FF2B5EF4-FFF2-40B4-BE49-F238E27FC236}">
                <a16:creationId xmlns:a16="http://schemas.microsoft.com/office/drawing/2014/main" id="{95633E59-CFCD-4CB3-AB4B-F13B8BA43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5" y="4907589"/>
            <a:ext cx="8295215" cy="1452929"/>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B509B9-39B9-8BCC-6335-BF33481ADE6E}"/>
              </a:ext>
            </a:extLst>
          </p:cNvPr>
          <p:cNvSpPr>
            <a:spLocks noGrp="1"/>
          </p:cNvSpPr>
          <p:nvPr>
            <p:ph type="title"/>
          </p:nvPr>
        </p:nvSpPr>
        <p:spPr>
          <a:xfrm>
            <a:off x="4060512" y="5241371"/>
            <a:ext cx="6835556" cy="954556"/>
          </a:xfrm>
        </p:spPr>
        <p:txBody>
          <a:bodyPr vert="horz" lIns="91440" tIns="45720" rIns="91440" bIns="45720" rtlCol="0" anchor="t">
            <a:normAutofit/>
          </a:bodyPr>
          <a:lstStyle/>
          <a:p>
            <a:r>
              <a:rPr lang="en-US">
                <a:solidFill>
                  <a:srgbClr val="FFFFFE"/>
                </a:solidFill>
              </a:rPr>
              <a:t>Thank You</a:t>
            </a:r>
          </a:p>
        </p:txBody>
      </p:sp>
      <p:cxnSp>
        <p:nvCxnSpPr>
          <p:cNvPr id="27" name="Straight Connector 19">
            <a:extLst>
              <a:ext uri="{FF2B5EF4-FFF2-40B4-BE49-F238E27FC236}">
                <a16:creationId xmlns:a16="http://schemas.microsoft.com/office/drawing/2014/main" id="{7FFB1710-F59A-4B72-91E4-53C2300B70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509" y="5075836"/>
            <a:ext cx="6832499" cy="0"/>
          </a:xfrm>
          <a:prstGeom prst="line">
            <a:avLst/>
          </a:prstGeom>
          <a:ln w="31750">
            <a:solidFill>
              <a:srgbClr val="D5A559"/>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5505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20" name="Rectangle 7">
            <a:extLst>
              <a:ext uri="{FF2B5EF4-FFF2-40B4-BE49-F238E27FC236}">
                <a16:creationId xmlns:a16="http://schemas.microsoft.com/office/drawing/2014/main" id="{54F891EB-ED45-44C3-95D6-FFB2EC07F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9">
            <a:extLst>
              <a:ext uri="{FF2B5EF4-FFF2-40B4-BE49-F238E27FC236}">
                <a16:creationId xmlns:a16="http://schemas.microsoft.com/office/drawing/2014/main" id="{2EA385B8-7C85-4CE0-AE3A-00EB627B3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4022D18D-9CAF-8CD6-C8CB-0F2FA72AA0C6}"/>
              </a:ext>
            </a:extLst>
          </p:cNvPr>
          <p:cNvSpPr>
            <a:spLocks noGrp="1"/>
          </p:cNvSpPr>
          <p:nvPr>
            <p:ph type="title"/>
          </p:nvPr>
        </p:nvSpPr>
        <p:spPr>
          <a:xfrm>
            <a:off x="812205" y="804519"/>
            <a:ext cx="3241820" cy="4431360"/>
          </a:xfrm>
        </p:spPr>
        <p:txBody>
          <a:bodyPr anchor="ctr">
            <a:normAutofit/>
          </a:bodyPr>
          <a:lstStyle/>
          <a:p>
            <a:r>
              <a:rPr lang="en-US" sz="2500"/>
              <a:t>Passion Project – Book Recommendation System</a:t>
            </a:r>
          </a:p>
        </p:txBody>
      </p:sp>
      <p:cxnSp>
        <p:nvCxnSpPr>
          <p:cNvPr id="22" name="Straight Connector 11">
            <a:extLst>
              <a:ext uri="{FF2B5EF4-FFF2-40B4-BE49-F238E27FC236}">
                <a16:creationId xmlns:a16="http://schemas.microsoft.com/office/drawing/2014/main" id="{19AF263B-E208-40DF-A182-5193478DCF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45156" y="890353"/>
            <a:ext cx="0" cy="457200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17AD4D-7827-F0F0-6B5B-728DD0A37ED5}"/>
              </a:ext>
            </a:extLst>
          </p:cNvPr>
          <p:cNvSpPr>
            <a:spLocks noGrp="1"/>
          </p:cNvSpPr>
          <p:nvPr>
            <p:ph idx="1"/>
          </p:nvPr>
        </p:nvSpPr>
        <p:spPr>
          <a:xfrm>
            <a:off x="4637863" y="804520"/>
            <a:ext cx="6102559" cy="4431359"/>
          </a:xfrm>
        </p:spPr>
        <p:txBody>
          <a:bodyPr anchor="ctr">
            <a:normAutofit/>
          </a:bodyPr>
          <a:lstStyle/>
          <a:p>
            <a:r>
              <a:rPr lang="en-US"/>
              <a:t>In Book recommendation system user can give different user inputs based on ratings of book and return recommendation of books. If it is existing user, the recommendations would be based the user earlier inputs. Will be doing 3 recommendation system Content-Based Filtering, Collaborative Filtering and combination of both (Hybrid Filtering).</a:t>
            </a:r>
            <a:endParaRPr lang="en-US" dirty="0"/>
          </a:p>
        </p:txBody>
      </p:sp>
      <p:pic>
        <p:nvPicPr>
          <p:cNvPr id="23" name="Picture 13">
            <a:extLst>
              <a:ext uri="{FF2B5EF4-FFF2-40B4-BE49-F238E27FC236}">
                <a16:creationId xmlns:a16="http://schemas.microsoft.com/office/drawing/2014/main" id="{DCC0100C-A457-45B1-8A8B-8740F43EC1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Tree>
    <p:extLst>
      <p:ext uri="{BB962C8B-B14F-4D97-AF65-F5344CB8AC3E}">
        <p14:creationId xmlns:p14="http://schemas.microsoft.com/office/powerpoint/2010/main" val="301984962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57" name="Rectangle 43">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9" name="Picture 45">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61" name="Straight Connector 47">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49">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63" name="Rectangle 51">
            <a:extLst>
              <a:ext uri="{FF2B5EF4-FFF2-40B4-BE49-F238E27FC236}">
                <a16:creationId xmlns:a16="http://schemas.microsoft.com/office/drawing/2014/main" id="{11587617-1CD9-4BB4-8FDB-02547523FB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53">
            <a:extLst>
              <a:ext uri="{FF2B5EF4-FFF2-40B4-BE49-F238E27FC236}">
                <a16:creationId xmlns:a16="http://schemas.microsoft.com/office/drawing/2014/main" id="{B2359BEA-F467-446B-9ED2-7DE4AE394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83F197AC-5865-BB1D-D7E8-D5DCEDC7B58F}"/>
              </a:ext>
            </a:extLst>
          </p:cNvPr>
          <p:cNvSpPr>
            <a:spLocks noGrp="1"/>
          </p:cNvSpPr>
          <p:nvPr>
            <p:ph type="title"/>
          </p:nvPr>
        </p:nvSpPr>
        <p:spPr>
          <a:xfrm>
            <a:off x="1776729" y="4459039"/>
            <a:ext cx="8643011" cy="551528"/>
          </a:xfrm>
        </p:spPr>
        <p:txBody>
          <a:bodyPr vert="horz" lIns="91440" tIns="45720" rIns="91440" bIns="0" rtlCol="0" anchor="b">
            <a:normAutofit/>
          </a:bodyPr>
          <a:lstStyle/>
          <a:p>
            <a:r>
              <a:rPr lang="en-US" sz="3600"/>
              <a:t>Collaborative Filtering</a:t>
            </a:r>
          </a:p>
        </p:txBody>
      </p:sp>
      <p:sp>
        <p:nvSpPr>
          <p:cNvPr id="3" name="Content Placeholder 2">
            <a:extLst>
              <a:ext uri="{FF2B5EF4-FFF2-40B4-BE49-F238E27FC236}">
                <a16:creationId xmlns:a16="http://schemas.microsoft.com/office/drawing/2014/main" id="{AB9BFEE4-0C3F-A41F-2C30-DBB225EB8D8E}"/>
              </a:ext>
            </a:extLst>
          </p:cNvPr>
          <p:cNvSpPr>
            <a:spLocks noGrp="1"/>
          </p:cNvSpPr>
          <p:nvPr>
            <p:ph idx="1"/>
          </p:nvPr>
        </p:nvSpPr>
        <p:spPr>
          <a:xfrm>
            <a:off x="1776729" y="5016709"/>
            <a:ext cx="8643011" cy="457219"/>
          </a:xfrm>
        </p:spPr>
        <p:txBody>
          <a:bodyPr vert="horz" lIns="91440" tIns="91440" rIns="91440" bIns="91440" rtlCol="0">
            <a:normAutofit/>
          </a:bodyPr>
          <a:lstStyle/>
          <a:p>
            <a:pPr marL="0" indent="0">
              <a:buNone/>
            </a:pPr>
            <a:r>
              <a:rPr lang="en-US" sz="1600" cap="all"/>
              <a:t>User Based  </a:t>
            </a:r>
          </a:p>
        </p:txBody>
      </p:sp>
      <p:pic>
        <p:nvPicPr>
          <p:cNvPr id="5" name="Picture 4" descr="Timeline&#10;&#10;Description automatically generated">
            <a:extLst>
              <a:ext uri="{FF2B5EF4-FFF2-40B4-BE49-F238E27FC236}">
                <a16:creationId xmlns:a16="http://schemas.microsoft.com/office/drawing/2014/main" id="{A7ECFC20-A625-B07E-804B-434A1AD48C45}"/>
              </a:ext>
            </a:extLst>
          </p:cNvPr>
          <p:cNvPicPr>
            <a:picLocks noChangeAspect="1"/>
          </p:cNvPicPr>
          <p:nvPr/>
        </p:nvPicPr>
        <p:blipFill>
          <a:blip r:embed="rId3"/>
          <a:stretch>
            <a:fillRect/>
          </a:stretch>
        </p:blipFill>
        <p:spPr>
          <a:xfrm>
            <a:off x="871538" y="190265"/>
            <a:ext cx="10183313" cy="4105941"/>
          </a:xfrm>
          <a:prstGeom prst="rect">
            <a:avLst/>
          </a:prstGeom>
        </p:spPr>
      </p:pic>
      <p:cxnSp>
        <p:nvCxnSpPr>
          <p:cNvPr id="56" name="Straight Connector 55">
            <a:extLst>
              <a:ext uri="{FF2B5EF4-FFF2-40B4-BE49-F238E27FC236}">
                <a16:creationId xmlns:a16="http://schemas.microsoft.com/office/drawing/2014/main" id="{07C4A58F-EDCB-42E6-BB21-2D410EF078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76728" y="5027185"/>
            <a:ext cx="8643011"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8" name="Picture 57">
            <a:extLst>
              <a:ext uri="{FF2B5EF4-FFF2-40B4-BE49-F238E27FC236}">
                <a16:creationId xmlns:a16="http://schemas.microsoft.com/office/drawing/2014/main" id="{CEF18BD6-B169-4CEE-BB3D-71DFD6A8334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60" name="Straight Connector 59">
            <a:extLst>
              <a:ext uri="{FF2B5EF4-FFF2-40B4-BE49-F238E27FC236}">
                <a16:creationId xmlns:a16="http://schemas.microsoft.com/office/drawing/2014/main" id="{0C253CD2-F713-407C-B979-22CDBA5319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47406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A0C57340-DE5E-7961-80BC-A155C99408AF}"/>
              </a:ext>
            </a:extLst>
          </p:cNvPr>
          <p:cNvSpPr>
            <a:spLocks noGrp="1"/>
          </p:cNvSpPr>
          <p:nvPr>
            <p:ph type="title"/>
          </p:nvPr>
        </p:nvSpPr>
        <p:spPr>
          <a:xfrm>
            <a:off x="1452616" y="962902"/>
            <a:ext cx="4176384" cy="2380828"/>
          </a:xfrm>
        </p:spPr>
        <p:txBody>
          <a:bodyPr vert="horz" lIns="91440" tIns="45720" rIns="91440" bIns="0" rtlCol="0" anchor="b">
            <a:normAutofit/>
          </a:bodyPr>
          <a:lstStyle/>
          <a:p>
            <a:r>
              <a:rPr lang="en-US" sz="3400"/>
              <a:t>Content-Based Recommendation</a:t>
            </a:r>
          </a:p>
        </p:txBody>
      </p:sp>
      <p:cxnSp>
        <p:nvCxnSpPr>
          <p:cNvPr id="22" name="Straight Connector 21">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Graphical user interface, website&#10;&#10;Description automatically generated with medium confidence">
            <a:extLst>
              <a:ext uri="{FF2B5EF4-FFF2-40B4-BE49-F238E27FC236}">
                <a16:creationId xmlns:a16="http://schemas.microsoft.com/office/drawing/2014/main" id="{DB09C1DA-477D-DD5D-E716-03EA3041BC90}"/>
              </a:ext>
            </a:extLst>
          </p:cNvPr>
          <p:cNvPicPr>
            <a:picLocks noGrp="1" noChangeAspect="1"/>
          </p:cNvPicPr>
          <p:nvPr>
            <p:ph idx="1"/>
          </p:nvPr>
        </p:nvPicPr>
        <p:blipFill>
          <a:blip r:embed="rId3"/>
          <a:stretch>
            <a:fillRect/>
          </a:stretch>
        </p:blipFill>
        <p:spPr>
          <a:xfrm>
            <a:off x="5772150" y="412746"/>
            <a:ext cx="6247865" cy="5330823"/>
          </a:xfrm>
          <a:prstGeom prst="rect">
            <a:avLst/>
          </a:prstGeom>
        </p:spPr>
      </p:pic>
      <p:pic>
        <p:nvPicPr>
          <p:cNvPr id="24" name="Picture 23">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6" name="Straight Connector 25">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2519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72" name="Rectangle 58">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4" name="Picture 60">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6" name="Straight Connector 62">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64">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78" name="Rectangle 66">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68">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5FEB4C79-44B7-E93C-DEDF-4F326A7348F6}"/>
              </a:ext>
            </a:extLst>
          </p:cNvPr>
          <p:cNvSpPr>
            <a:spLocks noGrp="1"/>
          </p:cNvSpPr>
          <p:nvPr>
            <p:ph type="title"/>
          </p:nvPr>
        </p:nvSpPr>
        <p:spPr>
          <a:xfrm>
            <a:off x="1452616" y="962902"/>
            <a:ext cx="4176384" cy="2380828"/>
          </a:xfrm>
        </p:spPr>
        <p:txBody>
          <a:bodyPr vert="horz" lIns="91440" tIns="45720" rIns="91440" bIns="0" rtlCol="0" anchor="b">
            <a:normAutofit/>
          </a:bodyPr>
          <a:lstStyle/>
          <a:p>
            <a:r>
              <a:rPr lang="en-US" sz="4800"/>
              <a:t>Hybrid Filtering</a:t>
            </a:r>
          </a:p>
        </p:txBody>
      </p:sp>
      <p:cxnSp>
        <p:nvCxnSpPr>
          <p:cNvPr id="71" name="Straight Connector 70">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Diagram&#10;&#10;Description automatically generated">
            <a:extLst>
              <a:ext uri="{FF2B5EF4-FFF2-40B4-BE49-F238E27FC236}">
                <a16:creationId xmlns:a16="http://schemas.microsoft.com/office/drawing/2014/main" id="{161D4C21-B824-CD0E-26AD-FF51A2F723D9}"/>
              </a:ext>
            </a:extLst>
          </p:cNvPr>
          <p:cNvPicPr>
            <a:picLocks noGrp="1" noChangeAspect="1"/>
          </p:cNvPicPr>
          <p:nvPr>
            <p:ph idx="1"/>
          </p:nvPr>
        </p:nvPicPr>
        <p:blipFill>
          <a:blip r:embed="rId3"/>
          <a:stretch>
            <a:fillRect/>
          </a:stretch>
        </p:blipFill>
        <p:spPr>
          <a:xfrm>
            <a:off x="5786438" y="514352"/>
            <a:ext cx="6233577" cy="5086346"/>
          </a:xfrm>
          <a:prstGeom prst="rect">
            <a:avLst/>
          </a:prstGeom>
        </p:spPr>
      </p:pic>
      <p:pic>
        <p:nvPicPr>
          <p:cNvPr id="73" name="Picture 72">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5" name="Straight Connector 74">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1960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9C7FCFB0-A3B2-547B-6CB1-50589A67984F}"/>
              </a:ext>
            </a:extLst>
          </p:cNvPr>
          <p:cNvSpPr>
            <a:spLocks noGrp="1"/>
          </p:cNvSpPr>
          <p:nvPr>
            <p:ph type="title"/>
          </p:nvPr>
        </p:nvSpPr>
        <p:spPr>
          <a:xfrm>
            <a:off x="1451580" y="804520"/>
            <a:ext cx="4176511" cy="1049235"/>
          </a:xfrm>
        </p:spPr>
        <p:txBody>
          <a:bodyPr vert="horz" lIns="91440" tIns="45720" rIns="91440" bIns="0" rtlCol="0">
            <a:normAutofit/>
          </a:bodyPr>
          <a:lstStyle/>
          <a:p>
            <a:r>
              <a:rPr lang="en-US"/>
              <a:t>Workflow </a:t>
            </a:r>
          </a:p>
        </p:txBody>
      </p:sp>
      <p:sp>
        <p:nvSpPr>
          <p:cNvPr id="37" name="Rectangle 36">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Content Placeholder 29">
            <a:extLst>
              <a:ext uri="{FF2B5EF4-FFF2-40B4-BE49-F238E27FC236}">
                <a16:creationId xmlns:a16="http://schemas.microsoft.com/office/drawing/2014/main" id="{BA0A109F-FF15-7199-847A-04D7B08C0221}"/>
              </a:ext>
            </a:extLst>
          </p:cNvPr>
          <p:cNvSpPr>
            <a:spLocks noGrp="1"/>
          </p:cNvSpPr>
          <p:nvPr>
            <p:ph idx="1"/>
          </p:nvPr>
        </p:nvSpPr>
        <p:spPr>
          <a:xfrm>
            <a:off x="1451581" y="2015733"/>
            <a:ext cx="4172212" cy="1946668"/>
          </a:xfrm>
        </p:spPr>
        <p:txBody>
          <a:bodyPr>
            <a:normAutofit/>
          </a:bodyPr>
          <a:lstStyle/>
          <a:p>
            <a:r>
              <a:rPr lang="en-US" dirty="0"/>
              <a:t>Dataset used for this project</a:t>
            </a:r>
          </a:p>
          <a:p>
            <a:r>
              <a:rPr lang="en-US" dirty="0">
                <a:hlinkClick r:id="rId2"/>
              </a:rPr>
              <a:t>https://www.kaggle.com/datasets/arashnic/book-recommendation-dataset</a:t>
            </a:r>
            <a:endParaRPr lang="en-US" dirty="0"/>
          </a:p>
        </p:txBody>
      </p:sp>
      <p:pic>
        <p:nvPicPr>
          <p:cNvPr id="5" name="Content Placeholder 4" descr="A picture containing diagram&#10;&#10;Description automatically generated">
            <a:extLst>
              <a:ext uri="{FF2B5EF4-FFF2-40B4-BE49-F238E27FC236}">
                <a16:creationId xmlns:a16="http://schemas.microsoft.com/office/drawing/2014/main" id="{0374CAB5-A3CC-EB6C-DD27-826CF959D6BD}"/>
              </a:ext>
            </a:extLst>
          </p:cNvPr>
          <p:cNvPicPr>
            <a:picLocks noChangeAspect="1"/>
          </p:cNvPicPr>
          <p:nvPr/>
        </p:nvPicPr>
        <p:blipFill>
          <a:blip r:embed="rId3"/>
          <a:stretch>
            <a:fillRect/>
          </a:stretch>
        </p:blipFill>
        <p:spPr>
          <a:xfrm>
            <a:off x="7182408" y="805583"/>
            <a:ext cx="2784448" cy="4660762"/>
          </a:xfrm>
          <a:prstGeom prst="rect">
            <a:avLst/>
          </a:prstGeom>
        </p:spPr>
      </p:pic>
      <p:pic>
        <p:nvPicPr>
          <p:cNvPr id="39" name="Picture 38">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1" name="Straight Connector 40">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3983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4261F597-C454-3D98-CC2D-BFEE28D54B0F}"/>
              </a:ext>
            </a:extLst>
          </p:cNvPr>
          <p:cNvSpPr>
            <a:spLocks noGrp="1"/>
          </p:cNvSpPr>
          <p:nvPr>
            <p:ph type="title"/>
          </p:nvPr>
        </p:nvSpPr>
        <p:spPr>
          <a:xfrm>
            <a:off x="1452616" y="962902"/>
            <a:ext cx="4176384" cy="2380828"/>
          </a:xfrm>
        </p:spPr>
        <p:txBody>
          <a:bodyPr vert="horz" lIns="91440" tIns="45720" rIns="91440" bIns="0" rtlCol="0" anchor="b">
            <a:normAutofit/>
          </a:bodyPr>
          <a:lstStyle/>
          <a:p>
            <a:r>
              <a:rPr lang="en-US" sz="3400"/>
              <a:t>Recommendation Model</a:t>
            </a:r>
          </a:p>
        </p:txBody>
      </p:sp>
      <p:cxnSp>
        <p:nvCxnSpPr>
          <p:cNvPr id="22" name="Straight Connector 21">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Diagram&#10;&#10;Description automatically generated">
            <a:extLst>
              <a:ext uri="{FF2B5EF4-FFF2-40B4-BE49-F238E27FC236}">
                <a16:creationId xmlns:a16="http://schemas.microsoft.com/office/drawing/2014/main" id="{32D1D120-FC83-0F28-45E6-7A4698F7A4D3}"/>
              </a:ext>
            </a:extLst>
          </p:cNvPr>
          <p:cNvPicPr>
            <a:picLocks noGrp="1" noChangeAspect="1"/>
          </p:cNvPicPr>
          <p:nvPr>
            <p:ph idx="1"/>
          </p:nvPr>
        </p:nvPicPr>
        <p:blipFill>
          <a:blip r:embed="rId3"/>
          <a:stretch>
            <a:fillRect/>
          </a:stretch>
        </p:blipFill>
        <p:spPr>
          <a:xfrm>
            <a:off x="5743575" y="200030"/>
            <a:ext cx="6276440" cy="5700708"/>
          </a:xfrm>
          <a:prstGeom prst="rect">
            <a:avLst/>
          </a:prstGeom>
        </p:spPr>
      </p:pic>
      <p:pic>
        <p:nvPicPr>
          <p:cNvPr id="24" name="Picture 23">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6" name="Straight Connector 25">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7763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6B17B-1245-A242-2EFE-7651EF176C28}"/>
              </a:ext>
            </a:extLst>
          </p:cNvPr>
          <p:cNvSpPr>
            <a:spLocks noGrp="1"/>
          </p:cNvSpPr>
          <p:nvPr>
            <p:ph type="title"/>
          </p:nvPr>
        </p:nvSpPr>
        <p:spPr>
          <a:xfrm>
            <a:off x="1451579" y="804519"/>
            <a:ext cx="9603275" cy="1049235"/>
          </a:xfrm>
        </p:spPr>
        <p:txBody>
          <a:bodyPr>
            <a:normAutofit/>
          </a:bodyPr>
          <a:lstStyle/>
          <a:p>
            <a:r>
              <a:rPr lang="en-US"/>
              <a:t>Data Visualization – Jupyter Notebook</a:t>
            </a:r>
          </a:p>
        </p:txBody>
      </p:sp>
      <p:pic>
        <p:nvPicPr>
          <p:cNvPr id="13" name="Content Placeholder 12" descr="Readers by State">
            <a:extLst>
              <a:ext uri="{FF2B5EF4-FFF2-40B4-BE49-F238E27FC236}">
                <a16:creationId xmlns:a16="http://schemas.microsoft.com/office/drawing/2014/main" id="{1D00069B-A3DF-E12E-827A-E2B3B1131F19}"/>
              </a:ext>
            </a:extLst>
          </p:cNvPr>
          <p:cNvPicPr>
            <a:picLocks noGrp="1" noChangeAspect="1"/>
          </p:cNvPicPr>
          <p:nvPr>
            <p:ph idx="1"/>
          </p:nvPr>
        </p:nvPicPr>
        <p:blipFill>
          <a:blip r:embed="rId2"/>
          <a:stretch>
            <a:fillRect/>
          </a:stretch>
        </p:blipFill>
        <p:spPr>
          <a:xfrm>
            <a:off x="1298575" y="2035935"/>
            <a:ext cx="4170363" cy="1371078"/>
          </a:xfrm>
        </p:spPr>
      </p:pic>
      <p:pic>
        <p:nvPicPr>
          <p:cNvPr id="7" name="Content Placeholder 6" descr="Books By Age&#10;">
            <a:extLst>
              <a:ext uri="{FF2B5EF4-FFF2-40B4-BE49-F238E27FC236}">
                <a16:creationId xmlns:a16="http://schemas.microsoft.com/office/drawing/2014/main" id="{4B1880FE-EF40-A687-B087-1F081CC4F2B9}"/>
              </a:ext>
            </a:extLst>
          </p:cNvPr>
          <p:cNvPicPr>
            <a:picLocks noChangeAspect="1"/>
          </p:cNvPicPr>
          <p:nvPr/>
        </p:nvPicPr>
        <p:blipFill>
          <a:blip r:embed="rId3"/>
          <a:stretch>
            <a:fillRect/>
          </a:stretch>
        </p:blipFill>
        <p:spPr>
          <a:xfrm>
            <a:off x="5870855" y="2401176"/>
            <a:ext cx="2391342" cy="2744409"/>
          </a:xfrm>
          <a:prstGeom prst="rect">
            <a:avLst/>
          </a:prstGeom>
        </p:spPr>
      </p:pic>
      <p:pic>
        <p:nvPicPr>
          <p:cNvPr id="10" name="Picture 9">
            <a:extLst>
              <a:ext uri="{FF2B5EF4-FFF2-40B4-BE49-F238E27FC236}">
                <a16:creationId xmlns:a16="http://schemas.microsoft.com/office/drawing/2014/main" id="{5DFA9938-9B29-D6A1-54DF-BF3C8A7C2616}"/>
              </a:ext>
            </a:extLst>
          </p:cNvPr>
          <p:cNvPicPr>
            <a:picLocks noChangeAspect="1"/>
          </p:cNvPicPr>
          <p:nvPr/>
        </p:nvPicPr>
        <p:blipFill>
          <a:blip r:embed="rId4"/>
          <a:stretch>
            <a:fillRect/>
          </a:stretch>
        </p:blipFill>
        <p:spPr>
          <a:xfrm>
            <a:off x="8664115" y="2179785"/>
            <a:ext cx="2390738" cy="1899846"/>
          </a:xfrm>
          <a:prstGeom prst="rect">
            <a:avLst/>
          </a:prstGeom>
        </p:spPr>
      </p:pic>
      <p:pic>
        <p:nvPicPr>
          <p:cNvPr id="5" name="Content Placeholder 4" descr="No. Of Books By Author">
            <a:extLst>
              <a:ext uri="{FF2B5EF4-FFF2-40B4-BE49-F238E27FC236}">
                <a16:creationId xmlns:a16="http://schemas.microsoft.com/office/drawing/2014/main" id="{EF7FA84D-9ACE-948B-F400-8260D9167A7D}"/>
              </a:ext>
            </a:extLst>
          </p:cNvPr>
          <p:cNvPicPr>
            <a:picLocks noChangeAspect="1"/>
          </p:cNvPicPr>
          <p:nvPr/>
        </p:nvPicPr>
        <p:blipFill>
          <a:blip r:embed="rId5"/>
          <a:stretch>
            <a:fillRect/>
          </a:stretch>
        </p:blipFill>
        <p:spPr>
          <a:xfrm>
            <a:off x="8664114" y="4443046"/>
            <a:ext cx="2390738" cy="1463655"/>
          </a:xfrm>
          <a:prstGeom prst="rect">
            <a:avLst/>
          </a:prstGeom>
        </p:spPr>
      </p:pic>
      <p:pic>
        <p:nvPicPr>
          <p:cNvPr id="17" name="Picture 16" descr="Ratings for a book Top 15&#10;">
            <a:extLst>
              <a:ext uri="{FF2B5EF4-FFF2-40B4-BE49-F238E27FC236}">
                <a16:creationId xmlns:a16="http://schemas.microsoft.com/office/drawing/2014/main" id="{4AAFF123-B6B3-3453-8F25-709F74C80D5F}"/>
              </a:ext>
            </a:extLst>
          </p:cNvPr>
          <p:cNvPicPr>
            <a:picLocks noChangeAspect="1"/>
          </p:cNvPicPr>
          <p:nvPr/>
        </p:nvPicPr>
        <p:blipFill>
          <a:blip r:embed="rId6"/>
          <a:stretch>
            <a:fillRect/>
          </a:stretch>
        </p:blipFill>
        <p:spPr>
          <a:xfrm>
            <a:off x="1298575" y="3368883"/>
            <a:ext cx="4170363" cy="2537818"/>
          </a:xfrm>
          <a:prstGeom prst="rect">
            <a:avLst/>
          </a:prstGeom>
        </p:spPr>
      </p:pic>
    </p:spTree>
    <p:extLst>
      <p:ext uri="{BB962C8B-B14F-4D97-AF65-F5344CB8AC3E}">
        <p14:creationId xmlns:p14="http://schemas.microsoft.com/office/powerpoint/2010/main" val="3867344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37" name="Picture 36">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9" name="Straight Connector 38">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Home Page">
            <a:extLst>
              <a:ext uri="{FF2B5EF4-FFF2-40B4-BE49-F238E27FC236}">
                <a16:creationId xmlns:a16="http://schemas.microsoft.com/office/drawing/2014/main" id="{2C230DAE-8657-0404-C47E-20BED1D80F77}"/>
              </a:ext>
            </a:extLst>
          </p:cNvPr>
          <p:cNvPicPr>
            <a:picLocks noGrp="1" noChangeAspect="1"/>
          </p:cNvPicPr>
          <p:nvPr>
            <p:ph idx="1"/>
          </p:nvPr>
        </p:nvPicPr>
        <p:blipFill rotWithShape="1">
          <a:blip r:embed="rId3"/>
          <a:srcRect l="447"/>
          <a:stretch/>
        </p:blipFill>
        <p:spPr>
          <a:xfrm>
            <a:off x="20" y="10"/>
            <a:ext cx="12191675" cy="6857990"/>
          </a:xfrm>
          <a:prstGeom prst="rect">
            <a:avLst/>
          </a:prstGeom>
        </p:spPr>
      </p:pic>
      <p:sp>
        <p:nvSpPr>
          <p:cNvPr id="43" name="Rectangle 42">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12A288-BABA-26D9-5E2F-BA21B63C5636}"/>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a:solidFill>
                  <a:srgbClr val="FFFFFE"/>
                </a:solidFill>
              </a:rPr>
              <a:t>Home Page</a:t>
            </a:r>
          </a:p>
        </p:txBody>
      </p:sp>
      <p:cxnSp>
        <p:nvCxnSpPr>
          <p:cNvPr id="45" name="Straight Connector 44">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E89B20"/>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03177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68</TotalTime>
  <Words>132</Words>
  <Application>Microsoft Macintosh PowerPoint</Application>
  <PresentationFormat>Widescreen</PresentationFormat>
  <Paragraphs>23</Paragraphs>
  <Slides>18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Gill Sans MT</vt:lpstr>
      <vt:lpstr>Gallery</vt:lpstr>
      <vt:lpstr>Book Recommendation System</vt:lpstr>
      <vt:lpstr>Passion Project – Book Recommendation System</vt:lpstr>
      <vt:lpstr>Collaborative Filtering</vt:lpstr>
      <vt:lpstr>Content-Based Recommendation</vt:lpstr>
      <vt:lpstr>Hybrid Filtering</vt:lpstr>
      <vt:lpstr>Workflow </vt:lpstr>
      <vt:lpstr>Recommendation Model</vt:lpstr>
      <vt:lpstr>Data Visualization – Jupyter Notebook</vt:lpstr>
      <vt:lpstr>Home Page</vt:lpstr>
      <vt:lpstr>Login Page</vt:lpstr>
      <vt:lpstr>Register Page</vt:lpstr>
      <vt:lpstr>Base Page</vt:lpstr>
      <vt:lpstr>Enter Ratings Page</vt:lpstr>
      <vt:lpstr>List of Books Based on Ratings</vt:lpstr>
      <vt:lpstr>Search Books Based on Books User ID</vt:lpstr>
      <vt:lpstr>About Page</vt:lpstr>
      <vt:lpstr>Logout Page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 Recommendation System</dc:title>
  <dc:creator>Madhavi Rokandla</dc:creator>
  <cp:lastModifiedBy>Madhavi Rokandla</cp:lastModifiedBy>
  <cp:revision>2</cp:revision>
  <dcterms:created xsi:type="dcterms:W3CDTF">2022-05-07T16:27:15Z</dcterms:created>
  <dcterms:modified xsi:type="dcterms:W3CDTF">2022-05-07T17:36:52Z</dcterms:modified>
</cp:coreProperties>
</file>

<file path=docProps/thumbnail.jpeg>
</file>